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33"/>
  </p:notesMasterIdLst>
  <p:sldIdLst>
    <p:sldId id="260" r:id="rId3"/>
    <p:sldId id="257" r:id="rId4"/>
    <p:sldId id="259" r:id="rId5"/>
    <p:sldId id="266" r:id="rId6"/>
    <p:sldId id="267" r:id="rId7"/>
    <p:sldId id="339" r:id="rId8"/>
    <p:sldId id="364" r:id="rId9"/>
    <p:sldId id="341" r:id="rId10"/>
    <p:sldId id="365" r:id="rId11"/>
    <p:sldId id="347" r:id="rId12"/>
    <p:sldId id="366" r:id="rId13"/>
    <p:sldId id="367" r:id="rId14"/>
    <p:sldId id="368" r:id="rId15"/>
    <p:sldId id="369" r:id="rId16"/>
    <p:sldId id="370" r:id="rId17"/>
    <p:sldId id="358" r:id="rId18"/>
    <p:sldId id="371" r:id="rId19"/>
    <p:sldId id="372" r:id="rId20"/>
    <p:sldId id="378" r:id="rId21"/>
    <p:sldId id="373" r:id="rId22"/>
    <p:sldId id="374" r:id="rId23"/>
    <p:sldId id="319" r:id="rId24"/>
    <p:sldId id="350" r:id="rId25"/>
    <p:sldId id="375" r:id="rId26"/>
    <p:sldId id="376" r:id="rId27"/>
    <p:sldId id="377" r:id="rId28"/>
    <p:sldId id="277" r:id="rId29"/>
    <p:sldId id="279" r:id="rId30"/>
    <p:sldId id="278" r:id="rId31"/>
    <p:sldId id="328" r:id="rId3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IBM Plex Sans SemiBold" panose="020F050202020403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4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11E0C6-04A5-435A-A087-4573719FD27F}">
  <a:tblStyle styleId="{1911E0C6-04A5-435A-A087-4573719FD27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80E717-30CA-4596-AD97-4B5B44837C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>
      <p:cViewPr varScale="1">
        <p:scale>
          <a:sx n="146" d="100"/>
          <a:sy n="146" d="100"/>
        </p:scale>
        <p:origin x="6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a91b3b6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a91b3b6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282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844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395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579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48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097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43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823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441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24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088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978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511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560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484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310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043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35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00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0beec9a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0beec9a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64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222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1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c93cbcf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c93cbcf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62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14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80" r:id="rId6"/>
    <p:sldLayoutId id="2147483682" r:id="rId7"/>
    <p:sldLayoutId id="2147483683" r:id="rId8"/>
    <p:sldLayoutId id="2147483684" r:id="rId9"/>
    <p:sldLayoutId id="214748368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>
          <a:xfrm>
            <a:off x="540000" y="1377722"/>
            <a:ext cx="3413164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dirty="0"/>
              <a:t>Детальная подготовка инициатив по оптимизации</a:t>
            </a:r>
            <a:endParaRPr dirty="0"/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/>
        </p:nvSpPr>
        <p:spPr>
          <a:xfrm>
            <a:off x="540000" y="759429"/>
            <a:ext cx="5183467" cy="31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46088">
              <a:buClr>
                <a:srgbClr val="684AE0"/>
              </a:buClr>
              <a:buSzPts val="1200"/>
            </a:pPr>
            <a:r>
              <a:rPr lang="ru-RU" dirty="0">
                <a:latin typeface="IBM Plex Sans"/>
                <a:ea typeface="IBM Plex Sans"/>
                <a:cs typeface="IBM Plex Sans SemiBold"/>
                <a:sym typeface="IBM Plex Sans"/>
              </a:rPr>
              <a:t>Д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ля определения оптимального процесса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to-be 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и разработки инициатив часто используется </a:t>
            </a:r>
            <a:r>
              <a:rPr lang="en-US" b="1" dirty="0">
                <a:latin typeface="IBM Plex Sans"/>
                <a:ea typeface="IBM Plex Sans"/>
                <a:cs typeface="IBM Plex Sans"/>
                <a:sym typeface="IBM Plex Sans"/>
              </a:rPr>
              <a:t>benchmarking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 – 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сравнение с лучшими отраслевыми практиками</a:t>
            </a: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Бенчмаркинг 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изучение всех процессов, происходящих на рынке: предлагаемые товары или услуги, актуальные методы работы, покупательский спрос </a:t>
            </a: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Анализ происходит на основании предложений конкурентных компаний. То есть, если кратко – это изучение конкурентов.</a:t>
            </a:r>
          </a:p>
          <a:p>
            <a:pPr marL="103800">
              <a:buClr>
                <a:srgbClr val="684AE0"/>
              </a:buClr>
              <a:buSzPts val="1200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Методологии оптимизации</a:t>
            </a:r>
          </a:p>
        </p:txBody>
      </p:sp>
    </p:spTree>
    <p:extLst>
      <p:ext uri="{BB962C8B-B14F-4D97-AF65-F5344CB8AC3E}">
        <p14:creationId xmlns:p14="http://schemas.microsoft.com/office/powerpoint/2010/main" val="3885942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/>
        </p:nvSpPr>
        <p:spPr>
          <a:xfrm>
            <a:off x="539999" y="1008080"/>
            <a:ext cx="5776133" cy="37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Неформальный бенчмаркинг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Это тот тип бенчмаркинга, который большинство из нас неосознанно проводит на работе и в домашней жизни – мы постоянно сравниваем разные способы/рецепты: использование программного обеспечения, приготовление лучшей еды или занятия любимым видом спорта. </a:t>
            </a:r>
            <a:br>
              <a:rPr lang="ru-RU" sz="1200" dirty="0">
                <a:latin typeface="IBM Plex Sans"/>
                <a:sym typeface="IBM Plex Sans"/>
              </a:rPr>
            </a:b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b="1" dirty="0">
                <a:latin typeface="IBM Plex Sans"/>
                <a:sym typeface="IBM Plex Sans"/>
              </a:rPr>
              <a:t>В контексте работы </a:t>
            </a:r>
            <a:r>
              <a:rPr lang="ru-RU" sz="1200" dirty="0">
                <a:latin typeface="IBM Plex Sans"/>
                <a:sym typeface="IBM Plex Sans"/>
              </a:rPr>
              <a:t>большинство уроков неформального бенчмаркинга исходит из следующего:</a:t>
            </a:r>
          </a:p>
          <a:p>
            <a:pPr marL="622300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Общение с коллегами и изучение их опыта: кофе-брейки и командные встречи – отличное место для общения и обучения у других</a:t>
            </a:r>
          </a:p>
          <a:p>
            <a:pPr marL="622300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Консультации с экспертами: например, бизнес-консультантами, имеющими опыт реализации того или иного процесса или вида деятельности во многих бизнес-средах</a:t>
            </a:r>
          </a:p>
          <a:p>
            <a:pPr marL="622300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Общение с представителями других организаций на конференциях, семинарах и интернет-форумах</a:t>
            </a:r>
          </a:p>
          <a:p>
            <a:pPr marL="622300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Онлайн базы данных / вебсайты и публикации, которые делятся информацией о бенчмаркинге, обеспечивают быстрые и простые способы изучения лучших практик</a:t>
            </a:r>
          </a:p>
        </p:txBody>
      </p:sp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Методологии оптимизации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виды бенчмаркинга:</a:t>
            </a:r>
          </a:p>
        </p:txBody>
      </p:sp>
    </p:spTree>
    <p:extLst>
      <p:ext uri="{BB962C8B-B14F-4D97-AF65-F5344CB8AC3E}">
        <p14:creationId xmlns:p14="http://schemas.microsoft.com/office/powerpoint/2010/main" val="895673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/>
        </p:nvSpPr>
        <p:spPr>
          <a:xfrm>
            <a:off x="539999" y="1008080"/>
            <a:ext cx="5776133" cy="345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Формальный бенчмаркинг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который подразделяется на </a:t>
            </a:r>
            <a:r>
              <a:rPr lang="ru-RU" sz="1200" i="1" u="sng" dirty="0">
                <a:latin typeface="IBM Plex Sans"/>
                <a:sym typeface="IBM Plex Sans"/>
              </a:rPr>
              <a:t>два типа:</a:t>
            </a:r>
            <a:r>
              <a:rPr lang="ru-RU" sz="1200" dirty="0">
                <a:latin typeface="IBM Plex Sans"/>
                <a:sym typeface="IBM Plex Sans"/>
              </a:rPr>
              <a:t> </a:t>
            </a:r>
          </a:p>
          <a:p>
            <a:pPr marL="622300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b="1" dirty="0">
                <a:latin typeface="IBM Plex Sans"/>
                <a:sym typeface="IBM Plex Sans"/>
              </a:rPr>
              <a:t>Бенчмаркинг производительности </a:t>
            </a:r>
            <a:r>
              <a:rPr lang="ru-RU" sz="1200" dirty="0">
                <a:latin typeface="IBM Plex Sans"/>
                <a:sym typeface="IBM Plex Sans"/>
              </a:rPr>
              <a:t>– включает в себя сравнение уровней производительности организаций для конкретного процесса. Может быть использован для определения возможностей улучшения и/или установления целевых показателей эффективности. 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Бенчмаркинг эффективности может включать в себя сравнение </a:t>
            </a:r>
            <a:r>
              <a:rPr lang="ru-RU" sz="1200" i="1" dirty="0">
                <a:latin typeface="IBM Plex Sans"/>
                <a:sym typeface="IBM Plex Sans"/>
              </a:rPr>
              <a:t>финансовых показателей </a:t>
            </a:r>
            <a:r>
              <a:rPr lang="ru-RU" sz="1200" dirty="0">
                <a:latin typeface="IBM Plex Sans"/>
                <a:sym typeface="IBM Plex Sans"/>
              </a:rPr>
              <a:t>(стоимость рабочей силы, стоимость зданий/оборудования, стоимость энергии)) или </a:t>
            </a:r>
            <a:r>
              <a:rPr lang="ru-RU" sz="1200" i="1" dirty="0">
                <a:latin typeface="IBM Plex Sans"/>
                <a:sym typeface="IBM Plex Sans"/>
              </a:rPr>
              <a:t>нефинансовых показателей</a:t>
            </a:r>
            <a:r>
              <a:rPr lang="ru-RU" sz="1200" dirty="0">
                <a:latin typeface="IBM Plex Sans"/>
                <a:sym typeface="IBM Plex Sans"/>
              </a:rPr>
              <a:t> (текучесть кадров, процент административного персонала, воздействие на окружающую среду)</a:t>
            </a:r>
          </a:p>
          <a:p>
            <a:pPr marL="622300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b="1" dirty="0">
                <a:latin typeface="IBM Plex Sans"/>
                <a:sym typeface="IBM Plex Sans"/>
              </a:rPr>
              <a:t>Бенчмаркинг наилучшей практики</a:t>
            </a:r>
            <a:r>
              <a:rPr lang="ru-RU" sz="1200" dirty="0">
                <a:latin typeface="IBM Plex Sans"/>
                <a:sym typeface="IBM Plex Sans"/>
              </a:rPr>
              <a:t> – поиск и изучение организаций, которые являются высокоэффективными в определенных областях. Сами процессы этих организаций изучаются, как правило, на основе какого-либо взаимовыгодного соглашения.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Бенчмаркинг лучших практик включает в себя весь процесс выявления, сбора, анализа и внедрения лучших практик.</a:t>
            </a:r>
          </a:p>
        </p:txBody>
      </p:sp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Методологии оптимизации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виды бенчмаркинга:</a:t>
            </a:r>
          </a:p>
        </p:txBody>
      </p:sp>
    </p:spTree>
    <p:extLst>
      <p:ext uri="{BB962C8B-B14F-4D97-AF65-F5344CB8AC3E}">
        <p14:creationId xmlns:p14="http://schemas.microsoft.com/office/powerpoint/2010/main" val="163130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/>
        </p:nvSpPr>
        <p:spPr>
          <a:xfrm>
            <a:off x="539999" y="1008080"/>
            <a:ext cx="5776133" cy="390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Экспертные оценки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Компании смотрят на своих ближайших конкурентов и определяют, соответствуют ли их продукты или услуги тому, что еще предлагается на рынке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SWOT-</a:t>
            </a: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анализ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Процесс </a:t>
            </a:r>
            <a:r>
              <a:rPr lang="en-US" sz="1200" dirty="0">
                <a:latin typeface="IBM Plex Sans"/>
                <a:sym typeface="IBM Plex Sans"/>
              </a:rPr>
              <a:t>SWOT-</a:t>
            </a:r>
            <a:r>
              <a:rPr lang="ru-RU" sz="1200" dirty="0">
                <a:latin typeface="IBM Plex Sans"/>
                <a:sym typeface="IBM Plex Sans"/>
              </a:rPr>
              <a:t>бенчмаркинга по отношению к конкурентам имеет более широкую сферу применения и работает путем определения сильных и слабых сторон бизнеса, возможностей и угроз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Бенчмаркинг процессов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Более крупные компании могут искать внутренние данные для получения эталонных данных процесса, сравнивая показатели из разных отраслей своей деятельности или даже различные методы исполнения одного и того же процесса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Совместный бенчмаркинг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Некоторые отрасли имеют торговые организации или группы потребителей, связанные с ними, и это пример того, как может работать совместный бенчмаркинг. Эти ассоциации собирают и публикуют данные от всех своих членов, что позволяет им выявлять общепромышленные тенденции и эффективно анализировать передовую практику </a:t>
            </a:r>
          </a:p>
        </p:txBody>
      </p:sp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Методологии оптимизации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инструменты бенчмаркинга:</a:t>
            </a:r>
          </a:p>
        </p:txBody>
      </p:sp>
    </p:spTree>
    <p:extLst>
      <p:ext uri="{BB962C8B-B14F-4D97-AF65-F5344CB8AC3E}">
        <p14:creationId xmlns:p14="http://schemas.microsoft.com/office/powerpoint/2010/main" val="352224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/>
        </p:nvSpPr>
        <p:spPr>
          <a:xfrm>
            <a:off x="539999" y="1287482"/>
            <a:ext cx="5776133" cy="16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dirty="0">
                <a:latin typeface="IBM Plex Sans SemiBold"/>
                <a:cs typeface="IBM Plex Sans SemiBold"/>
                <a:sym typeface="IBM Plex Sans"/>
              </a:rPr>
              <a:t>Поставить цель</a:t>
            </a:r>
            <a:br>
              <a:rPr lang="ru-RU" dirty="0">
                <a:latin typeface="IBM Plex Sans"/>
                <a:sym typeface="IBM Plex Sans"/>
              </a:rPr>
            </a:br>
            <a:r>
              <a:rPr lang="ru-RU" dirty="0">
                <a:latin typeface="IBM Plex Sans"/>
                <a:sym typeface="IBM Plex Sans"/>
              </a:rPr>
              <a:t>Процесс бенчмаркинга должен начинаться с определенной цели. Это может быть что-то отраслевое или даже специфическое для компании. 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dirty="0">
                <a:latin typeface="IBM Plex Sans SemiBold"/>
                <a:cs typeface="IBM Plex Sans SemiBold"/>
                <a:sym typeface="IBM Plex Sans"/>
              </a:rPr>
              <a:t>Выбрать метрики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+mj-lt"/>
              <a:buAutoNum type="arabicPeriod"/>
            </a:pPr>
            <a:r>
              <a:rPr lang="ru-RU" dirty="0">
                <a:latin typeface="IBM Plex Sans SemiBold"/>
                <a:cs typeface="IBM Plex Sans SemiBold"/>
                <a:sym typeface="IBM Plex Sans"/>
              </a:rPr>
              <a:t>Выбрать методы сбора информации</a:t>
            </a:r>
          </a:p>
        </p:txBody>
      </p:sp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Методологии оптимизации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55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внедрить бенчмаркинг для оптимизации бизнес-процессов? Какие шаги нужно выполнить?</a:t>
            </a:r>
          </a:p>
        </p:txBody>
      </p:sp>
    </p:spTree>
    <p:extLst>
      <p:ext uri="{BB962C8B-B14F-4D97-AF65-F5344CB8AC3E}">
        <p14:creationId xmlns:p14="http://schemas.microsoft.com/office/powerpoint/2010/main" val="20616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Методологии оптимизации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Примеры использования бенчмаркинга</a:t>
            </a: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F7D40B8C-E8FB-C43D-DED3-5BAADB5E6C9E}"/>
              </a:ext>
            </a:extLst>
          </p:cNvPr>
          <p:cNvSpPr txBox="1"/>
          <p:nvPr/>
        </p:nvSpPr>
        <p:spPr>
          <a:xfrm>
            <a:off x="539999" y="1008080"/>
            <a:ext cx="5776133" cy="382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Колл-центр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Колл-центр может оценить уровень удовлетворенности клиентов, попросив их оценить свои услуги на основе их опыта. Они также могут собирать данные о времени ожидания, продолжительности звонков, рейтинге разрешения первого контакта, заполняемости и усадке. Эти цифры могут быть использованы для повышения эффективности работы за счет совершенствования процессов и систем, а также в качестве инструмента повышения мотивации персонала.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Технологическая компания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Технологическая компания может отслеживать технические характеристики продуктов своих конкурентов и сравнивать их со своими собственными, чтобы гарантировать, что они остаются конкурентоспособными.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E-commerce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Бизнес электронной коммерции использует бенчмаркинг для определения средней стоимости конверсии по различным категориям продуктов, измерения и прогнозирования сезонных тенденций продаж, а также определения своих ключевых клиентов и целевых рынков с помощью аналитических данных и записей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43650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Расчет экономического эффекта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11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Расчет экономического эффекта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NPV (net present value)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F7D40B8C-E8FB-C43D-DED3-5BAADB5E6C9E}"/>
              </a:ext>
            </a:extLst>
          </p:cNvPr>
          <p:cNvSpPr txBox="1"/>
          <p:nvPr/>
        </p:nvSpPr>
        <p:spPr>
          <a:xfrm>
            <a:off x="539999" y="1008080"/>
            <a:ext cx="5958000" cy="245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NPV, </a:t>
            </a: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чистый приведенный доход 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один из важнейших показателей расчета эффективности инвестиционного проекта, используемый в инвестиционном анализе</a:t>
            </a: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Вычисляется как разница между дисконтированной стоимостью денежных поступлений от инвестиционного проекта и дисконтированными затратами на проект (инвестиции)</a:t>
            </a: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b="1" dirty="0">
                <a:latin typeface="IBM Plex Sans"/>
                <a:sym typeface="IBM Plex Sans"/>
              </a:rPr>
              <a:t>NPV </a:t>
            </a:r>
            <a:r>
              <a:rPr lang="ru-RU" b="1" dirty="0">
                <a:latin typeface="IBM Plex Sans"/>
              </a:rPr>
              <a:t>показывает</a:t>
            </a:r>
            <a:r>
              <a:rPr lang="ru-RU" dirty="0">
                <a:latin typeface="IBM Plex Sans"/>
              </a:rPr>
              <a:t>, сколько деньги будут стоить по истечению периода времени, с учётом ключевой ставки, инфляции и рисков</a:t>
            </a:r>
          </a:p>
        </p:txBody>
      </p:sp>
    </p:spTree>
    <p:extLst>
      <p:ext uri="{BB962C8B-B14F-4D97-AF65-F5344CB8AC3E}">
        <p14:creationId xmlns:p14="http://schemas.microsoft.com/office/powerpoint/2010/main" val="1181738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Расчет экономического эффекта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NPV (net present value)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F7D40B8C-E8FB-C43D-DED3-5BAADB5E6C9E}"/>
              </a:ext>
            </a:extLst>
          </p:cNvPr>
          <p:cNvSpPr txBox="1"/>
          <p:nvPr/>
        </p:nvSpPr>
        <p:spPr>
          <a:xfrm>
            <a:off x="539999" y="2153295"/>
            <a:ext cx="5958000" cy="29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buClr>
                <a:srgbClr val="684AE0"/>
              </a:buClr>
              <a:buSzPts val="1200"/>
            </a:pPr>
            <a:r>
              <a:rPr lang="ru-RU" sz="1200" i="1" dirty="0">
                <a:latin typeface="IBM Plex Sans"/>
              </a:rPr>
              <a:t>где:</a:t>
            </a:r>
          </a:p>
          <a:p>
            <a:pPr marL="363538" lvl="6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IBM Plex Sans"/>
              </a:rPr>
              <a:t>IC </a:t>
            </a:r>
            <a:r>
              <a:rPr lang="ru-RU" sz="1200" dirty="0">
                <a:latin typeface="IBM Plex Sans"/>
                <a:sym typeface="IBM Plex Sans"/>
              </a:rPr>
              <a:t>– вложения</a:t>
            </a:r>
            <a:endParaRPr lang="en-US" sz="1200" b="1" dirty="0">
              <a:latin typeface="IBM Plex Sans"/>
            </a:endParaRPr>
          </a:p>
          <a:p>
            <a:pPr marL="363538" lvl="6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IBM Plex Sans"/>
              </a:rPr>
              <a:t>CF </a:t>
            </a:r>
            <a:r>
              <a:rPr lang="en-US" sz="1200" dirty="0">
                <a:latin typeface="IBM Plex Sans"/>
              </a:rPr>
              <a:t>– </a:t>
            </a:r>
            <a:r>
              <a:rPr lang="ru-RU" sz="1200" dirty="0">
                <a:latin typeface="IBM Plex Sans"/>
              </a:rPr>
              <a:t>денежный поток (</a:t>
            </a:r>
            <a:r>
              <a:rPr lang="en-US" sz="1200" dirty="0">
                <a:latin typeface="IBM Plex Sans"/>
              </a:rPr>
              <a:t>Cash Flow) </a:t>
            </a:r>
            <a:r>
              <a:rPr lang="ru-RU" sz="1200" dirty="0">
                <a:latin typeface="IBM Plex Sans"/>
              </a:rPr>
              <a:t>во времени</a:t>
            </a:r>
          </a:p>
          <a:p>
            <a:pPr marL="363538" lvl="6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IBM Plex Sans"/>
              </a:rPr>
              <a:t>i</a:t>
            </a:r>
            <a:r>
              <a:rPr lang="en-US" sz="1200" b="1" dirty="0">
                <a:latin typeface="IBM Plex Sans"/>
              </a:rPr>
              <a:t> </a:t>
            </a:r>
            <a:r>
              <a:rPr lang="en-US" sz="1200" dirty="0">
                <a:latin typeface="IBM Plex Sans"/>
              </a:rPr>
              <a:t>– </a:t>
            </a:r>
            <a:r>
              <a:rPr lang="ru-RU" sz="1200" dirty="0">
                <a:latin typeface="IBM Plex Sans"/>
              </a:rPr>
              <a:t>ставка дисконтирования</a:t>
            </a:r>
          </a:p>
          <a:p>
            <a:pPr marL="185738" lvl="6">
              <a:spcBef>
                <a:spcPts val="600"/>
              </a:spcBef>
              <a:buClr>
                <a:srgbClr val="684AE0"/>
              </a:buClr>
              <a:buSzPts val="1200"/>
            </a:pPr>
            <a:endParaRPr lang="en-US" b="1" dirty="0">
              <a:latin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Дисконтирование</a:t>
            </a: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определение стоимости денежного потока путём приведения стоимости всех выплат к определённому моменту времени</a:t>
            </a: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dirty="0">
                <a:latin typeface="IBM Plex Sans"/>
              </a:rPr>
              <a:t>Ставка дисконтирования рассчитывается как сумма ключевой ставки, ставки инфляции и премии за риск</a:t>
            </a:r>
          </a:p>
          <a:p>
            <a:pPr marL="363538" lvl="6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endParaRPr lang="ru-RU" b="1" dirty="0">
              <a:latin typeface="IBM Plex Sans"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FD6A41CF-E42E-3BB2-3EE9-12D0FDD36CA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9999" y="1109014"/>
            <a:ext cx="5496817" cy="1033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16910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Расчет экономического эффекта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NPV (net present value): 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расчета</a:t>
            </a: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F7D40B8C-E8FB-C43D-DED3-5BAADB5E6C9E}"/>
              </a:ext>
            </a:extLst>
          </p:cNvPr>
          <p:cNvSpPr txBox="1"/>
          <p:nvPr/>
        </p:nvSpPr>
        <p:spPr>
          <a:xfrm>
            <a:off x="539999" y="1022334"/>
            <a:ext cx="5958000" cy="64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buClr>
                <a:srgbClr val="684AE0"/>
              </a:buClr>
              <a:buSzPts val="1200"/>
            </a:pPr>
            <a:r>
              <a:rPr lang="ru-RU" sz="1200" dirty="0">
                <a:latin typeface="IBM Plex Sans"/>
              </a:rPr>
              <a:t>Для рассмотрения примера расчета показателя </a:t>
            </a:r>
            <a:r>
              <a:rPr lang="en-US" sz="1200" dirty="0">
                <a:latin typeface="IBM Plex Sans"/>
              </a:rPr>
              <a:t>NPV </a:t>
            </a:r>
            <a:r>
              <a:rPr lang="ru-RU" sz="1200" dirty="0">
                <a:latin typeface="IBM Plex Sans"/>
              </a:rPr>
              <a:t>возьмем упрощенный проект по строительству небольшого офисного здания. Согласно проекту инвестиций планируются следующие денежные потоки (тыс. руб.):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CFF969-77AE-14C3-C5E9-7FDCFAC4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99" y="1775308"/>
            <a:ext cx="5807242" cy="1325951"/>
          </a:xfrm>
          <a:prstGeom prst="rect">
            <a:avLst/>
          </a:prstGeom>
        </p:spPr>
      </p:pic>
      <p:sp>
        <p:nvSpPr>
          <p:cNvPr id="7" name="Google Shape;414;p58">
            <a:extLst>
              <a:ext uri="{FF2B5EF4-FFF2-40B4-BE49-F238E27FC236}">
                <a16:creationId xmlns:a16="http://schemas.microsoft.com/office/drawing/2014/main" id="{69101F66-459A-6234-6A32-24A0814C0D1E}"/>
              </a:ext>
            </a:extLst>
          </p:cNvPr>
          <p:cNvSpPr txBox="1"/>
          <p:nvPr/>
        </p:nvSpPr>
        <p:spPr>
          <a:xfrm>
            <a:off x="539998" y="3240102"/>
            <a:ext cx="7063959" cy="137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800">
              <a:buClr>
                <a:srgbClr val="684AE0"/>
              </a:buClr>
              <a:buSzPts val="1200"/>
            </a:pPr>
            <a:r>
              <a:rPr lang="ru-RU" sz="1200" dirty="0">
                <a:latin typeface="IBM Plex Sans"/>
              </a:rPr>
              <a:t>Коэффициент дисконтирования проекта - 10%.</a:t>
            </a:r>
          </a:p>
          <a:p>
            <a:pPr marL="103800">
              <a:buClr>
                <a:srgbClr val="684AE0"/>
              </a:buClr>
              <a:buSzPts val="1200"/>
            </a:pPr>
            <a:br>
              <a:rPr lang="ru-RU" sz="1200" dirty="0">
                <a:latin typeface="IBM Plex Sans"/>
              </a:rPr>
            </a:br>
            <a:r>
              <a:rPr lang="ru-RU" sz="1200" dirty="0">
                <a:latin typeface="IBM Plex Sans"/>
              </a:rPr>
              <a:t>Подставляя в формулу значения чистого денежного потока за каждый период </a:t>
            </a:r>
            <a:r>
              <a:rPr lang="ru-RU" sz="1200">
                <a:latin typeface="IBM Plex Sans"/>
              </a:rPr>
              <a:t>(там, </a:t>
            </a:r>
            <a:r>
              <a:rPr lang="ru-RU" sz="1200" dirty="0">
                <a:latin typeface="IBM Plex Sans"/>
              </a:rPr>
              <a:t>где получается отрицательный денежный поток ставим со знаком минус) и корректируя их с учетом ставки дисконтирования получим следующий результат:</a:t>
            </a:r>
            <a:br>
              <a:rPr lang="ru-RU" sz="1200" dirty="0">
                <a:latin typeface="IBM Plex Sans"/>
              </a:rPr>
            </a:br>
            <a:endParaRPr lang="ru-RU" sz="1200" dirty="0">
              <a:latin typeface="IBM Plex Sans"/>
            </a:endParaRPr>
          </a:p>
          <a:p>
            <a:pPr marL="103800">
              <a:buClr>
                <a:srgbClr val="684AE0"/>
              </a:buClr>
              <a:buSzPts val="1200"/>
            </a:pPr>
            <a:r>
              <a:rPr lang="en-US" sz="1200" b="1" dirty="0">
                <a:latin typeface="IBM Plex Sans"/>
              </a:rPr>
              <a:t>NPV = </a:t>
            </a:r>
            <a:r>
              <a:rPr lang="en-US" sz="1200" dirty="0">
                <a:latin typeface="IBM Plex Sans"/>
              </a:rPr>
              <a:t>- 100 000 /</a:t>
            </a:r>
            <a:r>
              <a:rPr lang="ru-RU" sz="1200" dirty="0">
                <a:latin typeface="IBM Plex Sans"/>
              </a:rPr>
              <a:t> </a:t>
            </a:r>
            <a:r>
              <a:rPr lang="en-US" sz="1200" dirty="0">
                <a:latin typeface="IBM Plex Sans"/>
              </a:rPr>
              <a:t>1</a:t>
            </a:r>
            <a:r>
              <a:rPr lang="ru-RU" sz="1200" dirty="0">
                <a:latin typeface="IBM Plex Sans"/>
              </a:rPr>
              <a:t>.1</a:t>
            </a:r>
            <a:r>
              <a:rPr lang="en-US" sz="1200" dirty="0">
                <a:latin typeface="IBM Plex Sans"/>
              </a:rPr>
              <a:t> + 31 000 / 1.1</a:t>
            </a:r>
            <a:r>
              <a:rPr lang="en-US" sz="1200" baseline="30000" dirty="0">
                <a:latin typeface="IBM Plex Sans"/>
              </a:rPr>
              <a:t>2</a:t>
            </a:r>
            <a:r>
              <a:rPr lang="en-US" sz="1200" dirty="0">
                <a:latin typeface="IBM Plex Sans"/>
              </a:rPr>
              <a:t> + 32 500 / 1.1</a:t>
            </a:r>
            <a:r>
              <a:rPr lang="en-US" sz="1200" baseline="30000" dirty="0">
                <a:latin typeface="IBM Plex Sans"/>
              </a:rPr>
              <a:t>3</a:t>
            </a:r>
            <a:r>
              <a:rPr lang="en-US" sz="1200" dirty="0">
                <a:latin typeface="IBM Plex Sans"/>
              </a:rPr>
              <a:t> + 33 000 / 1.1</a:t>
            </a:r>
            <a:r>
              <a:rPr lang="en-US" sz="1200" baseline="30000" dirty="0">
                <a:latin typeface="IBM Plex Sans"/>
              </a:rPr>
              <a:t>4</a:t>
            </a:r>
            <a:r>
              <a:rPr lang="en-US" sz="1200" dirty="0">
                <a:latin typeface="IBM Plex Sans"/>
              </a:rPr>
              <a:t> + 34 500 / 1.1</a:t>
            </a:r>
            <a:r>
              <a:rPr lang="en-US" sz="1200" baseline="30000" dirty="0">
                <a:latin typeface="IBM Plex Sans"/>
              </a:rPr>
              <a:t>5</a:t>
            </a:r>
            <a:r>
              <a:rPr lang="en-US" sz="1200" dirty="0">
                <a:latin typeface="IBM Plex Sans"/>
              </a:rPr>
              <a:t> </a:t>
            </a:r>
            <a:r>
              <a:rPr lang="en-US" sz="1200" b="1" dirty="0">
                <a:latin typeface="IBM Plex Sans"/>
              </a:rPr>
              <a:t>= 3 089.70</a:t>
            </a:r>
          </a:p>
        </p:txBody>
      </p:sp>
    </p:spTree>
    <p:extLst>
      <p:ext uri="{BB962C8B-B14F-4D97-AF65-F5344CB8AC3E}">
        <p14:creationId xmlns:p14="http://schemas.microsoft.com/office/powerpoint/2010/main" val="425993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 descr="Изображение выглядит как небо, внешний, вода, человек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l="12209" r="4528"/>
          <a:stretch/>
        </p:blipFill>
        <p:spPr>
          <a:xfrm>
            <a:off x="540001" y="720000"/>
            <a:ext cx="2659800" cy="397321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1" name="Google Shape;71;p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/>
              <a:t>Давайте знакомиться!</a:t>
            </a:r>
            <a:endParaRPr/>
          </a:p>
        </p:txBody>
      </p:sp>
      <p:sp>
        <p:nvSpPr>
          <p:cNvPr id="72" name="Google Shape;72;p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1800">
                <a:solidFill>
                  <a:schemeClr val="dk1"/>
                </a:solidFill>
              </a:rPr>
              <a:t>Алина Загидуллина</a:t>
            </a:r>
            <a:endParaRPr sz="1800"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>
                <a:solidFill>
                  <a:schemeClr val="dk2"/>
                </a:solidFill>
              </a:rPr>
              <a:t>Head of digital products, РЖД-Медицина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4" name="Google Shape;74;p2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35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&gt;4 лет работала в операционном консалтинге в большой четверке (Deloitte, KPMG) с фокусом на проекты по оптимизации бизнес-процессов и разработке программ </a:t>
            </a:r>
            <a:r>
              <a:rPr lang="ru-RU" sz="1200" dirty="0" err="1">
                <a:solidFill>
                  <a:schemeClr val="dk1"/>
                </a:solidFill>
              </a:rPr>
              <a:t>диджитализации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Делала проекты для различных индустрий, среди которых - ритейл, нефтяная промышленность, телеком, банки и транспорт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Также работала в VK (раньше </a:t>
            </a:r>
            <a:r>
              <a:rPr lang="ru-RU" sz="1200" dirty="0" err="1">
                <a:solidFill>
                  <a:schemeClr val="dk1"/>
                </a:solidFill>
              </a:rPr>
              <a:t>Mail.ru</a:t>
            </a:r>
            <a:r>
              <a:rPr lang="ru-RU" sz="1200" dirty="0">
                <a:solidFill>
                  <a:schemeClr val="dk1"/>
                </a:solidFill>
              </a:rPr>
              <a:t> Group), в отделе аналитики и эффективности, где разрабатывала сценарии развития для таких продуктов как ВКонтакте,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r>
              <a:rPr lang="ru-RU" sz="1200" dirty="0">
                <a:solidFill>
                  <a:schemeClr val="dk1"/>
                </a:solidFill>
              </a:rPr>
              <a:t>, Юла, Delivery Club, Одноклассники и многих других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Расчет экономического эффекта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IRR (internal rate of return)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F7D40B8C-E8FB-C43D-DED3-5BAADB5E6C9E}"/>
              </a:ext>
            </a:extLst>
          </p:cNvPr>
          <p:cNvSpPr txBox="1"/>
          <p:nvPr/>
        </p:nvSpPr>
        <p:spPr>
          <a:xfrm>
            <a:off x="539999" y="1878093"/>
            <a:ext cx="5958000" cy="304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IRR, </a:t>
            </a: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внутренняя норма доходности</a:t>
            </a: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 SemiBold"/>
                <a:cs typeface="IBM Plex Sans SemiBold"/>
                <a:sym typeface="IBM Plex Sans"/>
              </a:rPr>
              <a:t>п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роцентная ставка, при которой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NPV 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равна нулю</a:t>
            </a: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lvl="0">
              <a:buClr>
                <a:srgbClr val="684AE0"/>
              </a:buClr>
              <a:buSzPts val="1200"/>
            </a:pPr>
            <a:r>
              <a:rPr lang="ru-RU" sz="1200" i="1" dirty="0">
                <a:latin typeface="IBM Plex Sans"/>
              </a:rPr>
              <a:t>где:</a:t>
            </a:r>
          </a:p>
          <a:p>
            <a:pPr marL="363538" lvl="6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IBM Plex Sans"/>
              </a:rPr>
              <a:t>r </a:t>
            </a:r>
            <a:r>
              <a:rPr lang="ru-RU" sz="1200" dirty="0">
                <a:latin typeface="IBM Plex Sans"/>
                <a:sym typeface="IBM Plex Sans"/>
              </a:rPr>
              <a:t>– процентная ставка</a:t>
            </a:r>
            <a:endParaRPr lang="en-US" sz="1200" b="1" dirty="0">
              <a:latin typeface="IBM Plex Sans"/>
            </a:endParaRPr>
          </a:p>
          <a:p>
            <a:pPr marL="363538" lvl="6" indent="-17780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IBM Plex Sans"/>
              </a:rPr>
              <a:t>NPV </a:t>
            </a:r>
            <a:r>
              <a:rPr lang="en-US" sz="1200" dirty="0">
                <a:latin typeface="IBM Plex Sans"/>
              </a:rPr>
              <a:t>– </a:t>
            </a:r>
            <a:r>
              <a:rPr lang="ru-RU" sz="1200" dirty="0">
                <a:latin typeface="IBM Plex Sans"/>
              </a:rPr>
              <a:t>чистый дисконтированный доход</a:t>
            </a:r>
          </a:p>
          <a:p>
            <a:pPr marL="185738" lvl="6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sz="1200" dirty="0">
              <a:latin typeface="IBM Plex Sans"/>
            </a:endParaRPr>
          </a:p>
          <a:p>
            <a:pPr marL="185738" lvl="6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i="1" u="sng" dirty="0">
                <a:latin typeface="IBM Plex Sans"/>
              </a:rPr>
              <a:t>Экономический смысл </a:t>
            </a:r>
            <a:r>
              <a:rPr lang="en-US" sz="1200" i="1" u="sng" dirty="0">
                <a:latin typeface="IBM Plex Sans"/>
              </a:rPr>
              <a:t>IRR: </a:t>
            </a:r>
          </a:p>
          <a:p>
            <a:pPr marL="357188" lvl="6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</a:rPr>
              <a:t>Величина прибыли с осуществленного вложения капитала. Инвестор в процессе выбора из нескольких альтернативных проектов, при прочих равных, выберет тот, для которого значение </a:t>
            </a:r>
            <a:r>
              <a:rPr lang="en-US" sz="1200" dirty="0">
                <a:latin typeface="IBM Plex Sans"/>
              </a:rPr>
              <a:t>IRR </a:t>
            </a:r>
            <a:r>
              <a:rPr lang="ru-RU" sz="1200" dirty="0">
                <a:latin typeface="IBM Plex Sans"/>
              </a:rPr>
              <a:t>выше.</a:t>
            </a:r>
          </a:p>
          <a:p>
            <a:pPr marL="357188" lvl="6" indent="-1714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"/>
              </a:rPr>
              <a:t>IRR – </a:t>
            </a:r>
            <a:r>
              <a:rPr lang="ru-RU" sz="1200" dirty="0">
                <a:latin typeface="IBM Plex Sans"/>
              </a:rPr>
              <a:t>это своего рода граница, максимальная ставка стоимости использования капитала, которая позволяет сделать проект безубыточным.</a:t>
            </a:r>
          </a:p>
        </p:txBody>
      </p:sp>
      <p:pic>
        <p:nvPicPr>
          <p:cNvPr id="5" name="image3.jpg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D23059-2F7B-EA88-D8A1-095C1DD9FD1B}"/>
              </a:ext>
            </a:extLst>
          </p:cNvPr>
          <p:cNvPicPr/>
          <p:nvPr/>
        </p:nvPicPr>
        <p:blipFill rotWithShape="1">
          <a:blip r:embed="rId3"/>
          <a:srcRect l="17051" r="18737"/>
          <a:stretch/>
        </p:blipFill>
        <p:spPr>
          <a:xfrm>
            <a:off x="539998" y="1002477"/>
            <a:ext cx="3950563" cy="9372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94661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Расчет экономического эффекта</a:t>
            </a:r>
          </a:p>
        </p:txBody>
      </p:sp>
      <p:sp>
        <p:nvSpPr>
          <p:cNvPr id="3" name="Google Shape;413;p58">
            <a:extLst>
              <a:ext uri="{FF2B5EF4-FFF2-40B4-BE49-F238E27FC236}">
                <a16:creationId xmlns:a16="http://schemas.microsoft.com/office/drawing/2014/main" id="{E701B8D9-5141-686A-3F41-DDA00285D9D6}"/>
              </a:ext>
            </a:extLst>
          </p:cNvPr>
          <p:cNvSpPr txBox="1">
            <a:spLocks/>
          </p:cNvSpPr>
          <p:nvPr/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PP (pay-back period)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F7D40B8C-E8FB-C43D-DED3-5BAADB5E6C9E}"/>
              </a:ext>
            </a:extLst>
          </p:cNvPr>
          <p:cNvSpPr txBox="1"/>
          <p:nvPr/>
        </p:nvSpPr>
        <p:spPr>
          <a:xfrm>
            <a:off x="539999" y="1008080"/>
            <a:ext cx="5958000" cy="324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PP, </a:t>
            </a: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период окупаемости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показывает время, в течение которого доходы от вложений в инвестиционный проект сравняются с затратами в него</a:t>
            </a: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i="1" u="sng" dirty="0">
                <a:latin typeface="IBM Plex Sans"/>
                <a:ea typeface="IBM Plex Sans"/>
                <a:cs typeface="IBM Plex Sans"/>
                <a:sym typeface="IBM Plex Sans"/>
              </a:rPr>
              <a:t>Рассчитывается по формуле: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en-US" b="1" dirty="0">
                <a:latin typeface="IBM Plex Sans"/>
                <a:ea typeface="IBM Plex Sans"/>
                <a:cs typeface="IBM Plex Sans"/>
                <a:sym typeface="IBM Plex Sans"/>
              </a:rPr>
              <a:t>PP 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= размер вложений / чистая годовая прибыль</a:t>
            </a:r>
            <a:endParaRPr lang="en-US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endParaRPr lang="en-US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i="1" dirty="0">
                <a:latin typeface="IBM Plex Sans"/>
                <a:sym typeface="IBM Plex Sans"/>
              </a:rPr>
              <a:t>Пример:</a:t>
            </a:r>
          </a:p>
          <a:p>
            <a:pPr marL="96838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i="1" dirty="0">
                <a:latin typeface="IBM Plex Sans"/>
                <a:sym typeface="IBM Plex Sans"/>
              </a:rPr>
              <a:t>Вам предлагают инвестировать в проект сумму в размере 150 тысяч рублей. И говорят, что проект будет приносить в среднем 50 тысяч рублей в год чистой прибыли.</a:t>
            </a:r>
            <a:r>
              <a:rPr lang="en-US" sz="1200" i="1" dirty="0">
                <a:latin typeface="IBM Plex Sans"/>
                <a:sym typeface="IBM Plex Sans"/>
              </a:rPr>
              <a:t> </a:t>
            </a:r>
          </a:p>
          <a:p>
            <a:pPr marL="96838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200" i="1" dirty="0">
                <a:latin typeface="IBM Plex Sans"/>
                <a:sym typeface="IBM Plex Sans"/>
              </a:rPr>
              <a:t>Путём простейших вычислений получаем срок окупаемости равный трём годам (мы поделили 150 000 на 50 000).</a:t>
            </a:r>
            <a:endParaRPr lang="en-US" sz="1200" i="1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7011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Приоритизация инициатив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955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/>
        </p:nvSpPr>
        <p:spPr>
          <a:xfrm>
            <a:off x="539999" y="759429"/>
            <a:ext cx="5776133" cy="356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"/>
                <a:sym typeface="IBM Plex Sans"/>
              </a:rPr>
              <a:t>Для приоритизации задач можно использовать существующие техники, </a:t>
            </a:r>
            <a:r>
              <a:rPr lang="ru-RU" b="1" dirty="0">
                <a:latin typeface="IBM Plex Sans"/>
                <a:sym typeface="IBM Plex Sans"/>
              </a:rPr>
              <a:t>либо самостоятельно выбрать критерии для приоритизации</a:t>
            </a:r>
            <a:endParaRPr lang="ru-RU" dirty="0">
              <a:latin typeface="IBM Plex Sans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"/>
                <a:sym typeface="IBM Plex Sans"/>
              </a:rPr>
              <a:t>Выбор критериев для приоритизации будет зависеть от конкретного пула задач, но первым критерием всегда будет являться </a:t>
            </a:r>
            <a:r>
              <a:rPr lang="ru-RU" b="1" dirty="0">
                <a:latin typeface="IBM Plex Sans"/>
                <a:sym typeface="IBM Plex Sans"/>
              </a:rPr>
              <a:t>влияние на бизнес</a:t>
            </a:r>
            <a:r>
              <a:rPr lang="ru-RU" dirty="0">
                <a:latin typeface="IBM Plex Sans"/>
                <a:sym typeface="IBM Plex Sans"/>
              </a:rPr>
              <a:t>, то есть те проблемы, которые непосредственно влияют на работу бизнеса (продажи)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br>
              <a:rPr lang="ru-RU" i="1" u="sng" dirty="0">
                <a:latin typeface="IBM Plex Sans"/>
                <a:sym typeface="IBM Plex Sans"/>
              </a:rPr>
            </a:br>
            <a:r>
              <a:rPr lang="ru-RU" i="1" u="sng" dirty="0">
                <a:latin typeface="IBM Plex Sans"/>
                <a:sym typeface="IBM Plex Sans"/>
              </a:rPr>
              <a:t>План выбора критериев:</a:t>
            </a:r>
          </a:p>
          <a:p>
            <a:pPr marL="389550" indent="-2857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latin typeface="IBM Plex Sans"/>
                <a:sym typeface="IBM Plex Sans"/>
              </a:rPr>
              <a:t>определить существующие ограничения по достижению цели (например, финансовые ограничения или временные);</a:t>
            </a:r>
          </a:p>
          <a:p>
            <a:pPr marL="389550" indent="-2857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latin typeface="IBM Plex Sans"/>
                <a:sym typeface="IBM Plex Sans"/>
              </a:rPr>
              <a:t>определить выгоды от достижения поставленной цели;</a:t>
            </a:r>
          </a:p>
          <a:p>
            <a:pPr marL="389550" indent="-285750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latin typeface="IBM Plex Sans"/>
                <a:sym typeface="IBM Plex Sans"/>
              </a:rPr>
              <a:t>сформулировать названия критериев таким образом, чтобы их можно было легко и объективно измерить.</a:t>
            </a:r>
          </a:p>
        </p:txBody>
      </p:sp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Приоритизация инициатив</a:t>
            </a:r>
          </a:p>
        </p:txBody>
      </p:sp>
    </p:spTree>
    <p:extLst>
      <p:ext uri="{BB962C8B-B14F-4D97-AF65-F5344CB8AC3E}">
        <p14:creationId xmlns:p14="http://schemas.microsoft.com/office/powerpoint/2010/main" val="84742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Приоритизация инициатив</a:t>
            </a: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F7D40B8C-E8FB-C43D-DED3-5BAADB5E6C9E}"/>
              </a:ext>
            </a:extLst>
          </p:cNvPr>
          <p:cNvSpPr txBox="1"/>
          <p:nvPr/>
        </p:nvSpPr>
        <p:spPr>
          <a:xfrm>
            <a:off x="539998" y="502048"/>
            <a:ext cx="6713057" cy="425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04813" indent="-301625">
              <a:spcBef>
                <a:spcPts val="600"/>
              </a:spcBef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</a:t>
            </a: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RICE – </a:t>
            </a: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это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метод приоритизации гипотез, включающий 4 фактора: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Reach, Impact, Confidence 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Effort</a:t>
            </a:r>
            <a:endParaRPr lang="en-US" dirty="0">
              <a:latin typeface="IBM Plex Sans"/>
              <a:cs typeface="IBM Plex Sans SemiBold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Reach – </a:t>
            </a: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охват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количество людей, будет задействовано в вашей инициативе по оптимизации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Impact – </a:t>
            </a: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влияние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Для удобства можно использовать систему баллов для оценки влияния проекта: </a:t>
            </a:r>
          </a:p>
          <a:p>
            <a:pPr marL="625475" indent="-106363"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3 = сильное воздействие</a:t>
            </a:r>
          </a:p>
          <a:p>
            <a:pPr marL="625475" indent="-106363"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2 = среднее воздействие</a:t>
            </a:r>
          </a:p>
          <a:p>
            <a:pPr marL="625475" indent="-106363"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1 = слабое воздействие</a:t>
            </a:r>
          </a:p>
          <a:p>
            <a:pPr marL="625475" indent="-106363"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0.5 = минимальное воздействие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b="1" dirty="0">
                <a:latin typeface="IBM Plex Sans"/>
                <a:sym typeface="IBM Plex Sans"/>
              </a:rPr>
              <a:t>Confidence – </a:t>
            </a:r>
            <a:r>
              <a:rPr lang="ru-RU" sz="1200" b="1" dirty="0">
                <a:latin typeface="IBM Plex Sans"/>
                <a:sym typeface="IBM Plex Sans"/>
              </a:rPr>
              <a:t>уверенность в вашей оценке охвата, влияния и трудозатрат</a:t>
            </a:r>
            <a:br>
              <a:rPr lang="en-US" sz="1200" b="1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При определении вашей оценки достоверности для данного проекта можно пользоваться следующей шкалой:</a:t>
            </a:r>
          </a:p>
          <a:p>
            <a:pPr marL="625475" indent="-106363"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100% – высокая степень достоверности </a:t>
            </a:r>
          </a:p>
          <a:p>
            <a:pPr marL="625475" indent="-106363"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80% – средняя достоверность </a:t>
            </a:r>
          </a:p>
          <a:p>
            <a:pPr marL="625475" indent="-106363"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50% – низкая достоверность</a:t>
            </a:r>
            <a:endParaRPr lang="ru-RU" sz="1200" b="1" dirty="0">
              <a:latin typeface="IBM Plex Sans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Effort – </a:t>
            </a: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трудозатраты</a:t>
            </a:r>
            <a:br>
              <a:rPr lang="ru-RU" sz="1200" dirty="0">
                <a:latin typeface="IBM Plex Sans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оценивается общее количество ресурсов, необходимых для завершения инициативы за определенный период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2579640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Приоритизация инициатив</a:t>
            </a: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F7D40B8C-E8FB-C43D-DED3-5BAADB5E6C9E}"/>
              </a:ext>
            </a:extLst>
          </p:cNvPr>
          <p:cNvSpPr txBox="1"/>
          <p:nvPr/>
        </p:nvSpPr>
        <p:spPr>
          <a:xfrm>
            <a:off x="539998" y="786133"/>
            <a:ext cx="6713057" cy="190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103188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</a:t>
            </a: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RICE</a:t>
            </a:r>
            <a: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</a:p>
          <a:p>
            <a:pPr marL="103188">
              <a:spcBef>
                <a:spcPts val="600"/>
              </a:spcBef>
              <a:buClr>
                <a:srgbClr val="684AE0"/>
              </a:buClr>
              <a:buSzPts val="1200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188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В итоге, чтобы получить оценку по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RICE, 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вам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необходимо сложить факторы </a:t>
            </a:r>
            <a:r>
              <a:rPr lang="en-US" b="1" dirty="0">
                <a:latin typeface="IBM Plex Sans"/>
                <a:ea typeface="IBM Plex Sans"/>
                <a:cs typeface="IBM Plex Sans"/>
                <a:sym typeface="IBM Plex Sans"/>
              </a:rPr>
              <a:t>Reach, Impact, Confidence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и разделить на </a:t>
            </a:r>
            <a:r>
              <a:rPr lang="en-US" b="1" dirty="0">
                <a:latin typeface="IBM Plex Sans"/>
                <a:ea typeface="IBM Plex Sans"/>
                <a:cs typeface="IBM Plex Sans"/>
                <a:sym typeface="IBM Plex Sans"/>
              </a:rPr>
              <a:t>Effort</a:t>
            </a:r>
            <a:endParaRPr lang="ru-RU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188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В результате получится балльная шкала, которая будет наглядно показывать, какой процесс для оптимизации нужно взять в работу сначала, а какой можно брать позже – т. е.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чем больше балл, тем выше приоритет</a:t>
            </a:r>
          </a:p>
        </p:txBody>
      </p:sp>
      <p:pic>
        <p:nvPicPr>
          <p:cNvPr id="3" name="image2.jpg" descr="RICE model formula, Hygger review">
            <a:extLst>
              <a:ext uri="{FF2B5EF4-FFF2-40B4-BE49-F238E27FC236}">
                <a16:creationId xmlns:a16="http://schemas.microsoft.com/office/drawing/2014/main" id="{B885F007-BB69-97D1-3AEA-5FF1D1D042A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9998" y="2855592"/>
            <a:ext cx="6152515" cy="15017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17167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Приоритизация инициатив</a:t>
            </a:r>
          </a:p>
        </p:txBody>
      </p:sp>
      <p:sp>
        <p:nvSpPr>
          <p:cNvPr id="4" name="Google Shape;414;p58">
            <a:extLst>
              <a:ext uri="{FF2B5EF4-FFF2-40B4-BE49-F238E27FC236}">
                <a16:creationId xmlns:a16="http://schemas.microsoft.com/office/drawing/2014/main" id="{F7D40B8C-E8FB-C43D-DED3-5BAADB5E6C9E}"/>
              </a:ext>
            </a:extLst>
          </p:cNvPr>
          <p:cNvSpPr txBox="1"/>
          <p:nvPr/>
        </p:nvSpPr>
        <p:spPr>
          <a:xfrm>
            <a:off x="539998" y="786133"/>
            <a:ext cx="6713057" cy="33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04813" indent="-301625">
              <a:spcBef>
                <a:spcPts val="600"/>
              </a:spcBef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</a:t>
            </a: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MoSCoW</a:t>
            </a:r>
            <a:br>
              <a:rPr lang="ru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делит требования на 4 категории: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Must, Should, Could, Would</a:t>
            </a:r>
            <a:b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</a:br>
            <a:endParaRPr lang="en-US" dirty="0">
              <a:latin typeface="IBM Plex Sans SemiBold"/>
              <a:ea typeface="IBM Plex Sans"/>
              <a:cs typeface="IBM Plex Sans SemiBold"/>
              <a:sym typeface="IBM Plex Sans SemiBold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Must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то, что необходимо сделать в любом случае. Без выполнения этих задач процесс не будет работать в принципе</a:t>
            </a:r>
            <a:endParaRPr lang="en-US" sz="1200" dirty="0">
              <a:latin typeface="IBM Plex Sans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Should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не самые важные инициативы, но они тоже должны быть выполнены после реализации «</a:t>
            </a:r>
            <a:r>
              <a:rPr lang="en-US" sz="1200" dirty="0">
                <a:latin typeface="IBM Plex Sans"/>
                <a:sym typeface="IBM Plex Sans"/>
              </a:rPr>
              <a:t>must»</a:t>
            </a:r>
            <a:endParaRPr lang="ru-RU" sz="1200" dirty="0">
              <a:latin typeface="IBM Plex Sans"/>
              <a:sym typeface="IBM Plex Sans"/>
            </a:endParaRP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Could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желательные инициативы, которые можно сделать, если останется время и будут ресурсы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en-US" sz="1200" dirty="0">
                <a:latin typeface="IBM Plex Sans SemiBold"/>
                <a:cs typeface="IBM Plex Sans SemiBold"/>
                <a:sym typeface="IBM Plex Sans"/>
              </a:rPr>
              <a:t>Would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инициативы, которые хотелось бы сделать, но их можно проигнорировать или отложить на некоторое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207204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40000" y="1388204"/>
            <a:ext cx="640623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Узнали, какие есть методологии оптимизации и как их применять на практике;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Научились считать экономический эффект для инициатив по оптимизации;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Разобрались, как приоритизировать оптимизационные инициативы.</a:t>
            </a:r>
          </a:p>
        </p:txBody>
      </p:sp>
    </p:spTree>
    <p:extLst>
      <p:ext uri="{BB962C8B-B14F-4D97-AF65-F5344CB8AC3E}">
        <p14:creationId xmlns:p14="http://schemas.microsoft.com/office/powerpoint/2010/main" val="3175845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6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39999" y="1388203"/>
            <a:ext cx="780156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Научимся планировать проект по оптимизации бизнес-процессов;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Поймем, кто основные участники проекта;</a:t>
            </a:r>
          </a:p>
          <a:p>
            <a:pPr marL="374399" lvl="0" indent="-306599">
              <a:lnSpc>
                <a:spcPct val="20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как планировать сроки реализации и составлять ТЗ.</a:t>
            </a:r>
          </a:p>
        </p:txBody>
      </p:sp>
    </p:spTree>
    <p:extLst>
      <p:ext uri="{BB962C8B-B14F-4D97-AF65-F5344CB8AC3E}">
        <p14:creationId xmlns:p14="http://schemas.microsoft.com/office/powerpoint/2010/main" val="93038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4"/>
          <p:cNvCxnSpPr>
            <a:stCxn id="89" idx="6"/>
            <a:endCxn id="90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4"/>
          <p:cNvCxnSpPr>
            <a:stCxn id="90" idx="6"/>
            <a:endCxn id="9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4"/>
          <p:cNvCxnSpPr>
            <a:stCxn id="94" idx="6"/>
            <a:endCxn id="9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4"/>
          <p:cNvCxnSpPr>
            <a:stCxn id="9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4"/>
          <p:cNvCxnSpPr>
            <a:endCxn id="94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4"/>
          <p:cNvCxnSpPr>
            <a:stCxn id="95" idx="6"/>
            <a:endCxn id="99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4"/>
          <p:cNvCxnSpPr>
            <a:stCxn id="99" idx="6"/>
            <a:endCxn id="101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4"/>
          <p:cNvCxnSpPr>
            <a:stCxn id="101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4"/>
          <p:cNvCxnSpPr>
            <a:stCxn id="104" idx="6"/>
            <a:endCxn id="105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4"/>
          <p:cNvCxnSpPr>
            <a:endCxn id="104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4"/>
          <p:cNvCxnSpPr>
            <a:stCxn id="108" idx="6"/>
            <a:endCxn id="89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4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/>
              <a:t>Введение в операционную модель</a:t>
            </a:r>
            <a:endParaRPr dirty="0"/>
          </a:p>
        </p:txBody>
      </p:sp>
      <p:sp>
        <p:nvSpPr>
          <p:cNvPr id="108" name="Google Shape;108;p4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3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4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5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 dirty="0">
                <a:solidFill>
                  <a:schemeClr val="lt1"/>
                </a:solidFill>
              </a:rPr>
              <a:t>6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7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8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000" b="1">
                <a:solidFill>
                  <a:schemeClr val="lt1"/>
                </a:solidFill>
              </a:rPr>
              <a:t>9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Основные нотации описания бизнес-процессов: </a:t>
            </a:r>
            <a:r>
              <a:rPr lang="en-US" dirty="0"/>
              <a:t>BPMN</a:t>
            </a:r>
            <a:endParaRPr dirty="0"/>
          </a:p>
        </p:txBody>
      </p:sp>
      <p:sp>
        <p:nvSpPr>
          <p:cNvPr id="111" name="Google Shape;111;p4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Детальная подготовка инициатив по оптимизации</a:t>
            </a:r>
          </a:p>
        </p:txBody>
      </p:sp>
      <p:sp>
        <p:nvSpPr>
          <p:cNvPr id="112" name="Google Shape;112;p4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Введение в бизнес-процессы</a:t>
            </a:r>
            <a:endParaRPr dirty="0"/>
          </a:p>
        </p:txBody>
      </p:sp>
      <p:sp>
        <p:nvSpPr>
          <p:cNvPr id="113" name="Google Shape;113;p4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Основные нотации описания бизнес-процессов: </a:t>
            </a:r>
            <a:r>
              <a:rPr lang="en-US" dirty="0"/>
              <a:t>UML</a:t>
            </a:r>
          </a:p>
        </p:txBody>
      </p:sp>
      <p:sp>
        <p:nvSpPr>
          <p:cNvPr id="114" name="Google Shape;114;p4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chemeClr val="lt2"/>
                </a:solidFill>
              </a:rPr>
              <a:t>Планирование и контроль проекта</a:t>
            </a:r>
            <a:endParaRPr lang="ru-RU" dirty="0"/>
          </a:p>
        </p:txBody>
      </p:sp>
      <p:sp>
        <p:nvSpPr>
          <p:cNvPr id="115" name="Google Shape;115;p4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Декомпозиция процессов </a:t>
            </a:r>
            <a:endParaRPr dirty="0"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Анализ процессов для выявления проблемных зон</a:t>
            </a:r>
          </a:p>
        </p:txBody>
      </p:sp>
      <p:sp>
        <p:nvSpPr>
          <p:cNvPr id="117" name="Google Shape;117;p4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Описание бизнес-процессов</a:t>
            </a:r>
            <a:endParaRPr dirty="0"/>
          </a:p>
        </p:txBody>
      </p:sp>
      <p:sp>
        <p:nvSpPr>
          <p:cNvPr id="118" name="Google Shape;118;p4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dirty="0"/>
              <a:t>Формирование предварительных гипотез по улучшению процессов</a:t>
            </a:r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/>
              <a:t>План курса</a:t>
            </a:r>
            <a:endParaRPr dirty="0"/>
          </a:p>
        </p:txBody>
      </p:sp>
      <p:cxnSp>
        <p:nvCxnSpPr>
          <p:cNvPr id="2" name="Google Shape;98;p4">
            <a:extLst>
              <a:ext uri="{FF2B5EF4-FFF2-40B4-BE49-F238E27FC236}">
                <a16:creationId xmlns:a16="http://schemas.microsoft.com/office/drawing/2014/main" id="{9BA6DB42-7C08-DE52-9491-2B30E33AFE40}"/>
              </a:ext>
            </a:extLst>
          </p:cNvPr>
          <p:cNvCxnSpPr>
            <a:endCxn id="3" idx="2"/>
          </p:cNvCxnSpPr>
          <p:nvPr/>
        </p:nvCxnSpPr>
        <p:spPr>
          <a:xfrm>
            <a:off x="2995487" y="376448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99;p4">
            <a:extLst>
              <a:ext uri="{FF2B5EF4-FFF2-40B4-BE49-F238E27FC236}">
                <a16:creationId xmlns:a16="http://schemas.microsoft.com/office/drawing/2014/main" id="{9403D688-9E33-1A93-068B-80980488A613}"/>
              </a:ext>
            </a:extLst>
          </p:cNvPr>
          <p:cNvSpPr/>
          <p:nvPr/>
        </p:nvSpPr>
        <p:spPr>
          <a:xfrm>
            <a:off x="4752000" y="358868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6;p4">
            <a:extLst>
              <a:ext uri="{FF2B5EF4-FFF2-40B4-BE49-F238E27FC236}">
                <a16:creationId xmlns:a16="http://schemas.microsoft.com/office/drawing/2014/main" id="{31DEC6D9-22D1-CF95-557E-C7317B1B1FC3}"/>
              </a:ext>
            </a:extLst>
          </p:cNvPr>
          <p:cNvSpPr txBox="1">
            <a:spLocks/>
          </p:cNvSpPr>
          <p:nvPr/>
        </p:nvSpPr>
        <p:spPr>
          <a:xfrm>
            <a:off x="4754096" y="3946205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0"/>
            <a:r>
              <a:rPr lang="ru-RU" dirty="0">
                <a:solidFill>
                  <a:schemeClr val="lt2"/>
                </a:solidFill>
              </a:rPr>
              <a:t>Непрерывный процесс совершенствования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 за внимание!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2"/>
          <p:cNvSpPr txBox="1">
            <a:spLocks noGrp="1"/>
          </p:cNvSpPr>
          <p:nvPr>
            <p:ph type="subTitle" idx="1"/>
          </p:nvPr>
        </p:nvSpPr>
        <p:spPr>
          <a:xfrm>
            <a:off x="539999" y="1434371"/>
            <a:ext cx="693562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Узнаем, какие есть методологии оптимизации и как их применять на практике;</a:t>
            </a:r>
          </a:p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Научимся считать экономический эффект для инициатив по оптимизации;</a:t>
            </a:r>
          </a:p>
          <a:p>
            <a:pPr marL="374399" lvl="0" indent="-306599">
              <a:spcBef>
                <a:spcPts val="1200"/>
              </a:spcBef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Разберемся, как приоритизировать оптимизационные инициативы.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Методологии оптимизации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Методологии оптимизации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76521"/>
            <a:ext cx="5958000" cy="35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Итак, для начала разберемся, из каких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шагов состоит процесс разработки инициатив по оптимизации бизнес-процессов:</a:t>
            </a:r>
            <a:endParaRPr lang="ru-RU" i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Описание процессов </a:t>
            </a:r>
            <a:r>
              <a:rPr lang="en-US" sz="1200" dirty="0">
                <a:latin typeface="IBM Plex Sans"/>
                <a:cs typeface="IBM Plex Sans SemiBold"/>
                <a:sym typeface="IBM Plex Sans"/>
              </a:rPr>
              <a:t>as-is / «</a:t>
            </a:r>
            <a:r>
              <a:rPr lang="ru-RU" sz="1200" dirty="0">
                <a:latin typeface="IBM Plex Sans"/>
                <a:cs typeface="IBM Plex Sans SemiBold"/>
                <a:sym typeface="IBM Plex Sans"/>
              </a:rPr>
              <a:t>как есть» 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Идентификация стратегии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Проектирование процессов </a:t>
            </a:r>
            <a:r>
              <a:rPr lang="en-US" sz="1200" dirty="0">
                <a:latin typeface="IBM Plex Sans"/>
                <a:cs typeface="IBM Plex Sans SemiBold"/>
                <a:sym typeface="IBM Plex Sans"/>
              </a:rPr>
              <a:t>to-be / «</a:t>
            </a:r>
            <a:r>
              <a:rPr lang="ru-RU" sz="1200" dirty="0">
                <a:latin typeface="IBM Plex Sans"/>
                <a:cs typeface="IBM Plex Sans SemiBold"/>
                <a:sym typeface="IBM Plex Sans"/>
              </a:rPr>
              <a:t>как надо»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Организационная концепция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Обеспечение информационной поддержки бизнес-процессов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Согласование перечня решений по результатам оптимизации бизнес-процессов</a:t>
            </a:r>
            <a:endParaRPr lang="ru-RU" sz="1200" dirty="0">
              <a:latin typeface="IBM Plex Sans"/>
              <a:cs typeface="IBM Plex Sans SemiBold"/>
              <a:sym typeface="IBM Plex Sans"/>
            </a:endParaRP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Внедрение изменений бизнес-процессов и обеспечение их поддержки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Регламентация деятельности согласно новым моделям</a:t>
            </a:r>
          </a:p>
          <a:p>
            <a:pPr marL="893763" lvl="6" indent="-176213">
              <a:spcBef>
                <a:spcPts val="600"/>
              </a:spcBef>
              <a:buClr>
                <a:srgbClr val="684AE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latin typeface="IBM Plex Sans"/>
                <a:sym typeface="IBM Plex Sans"/>
              </a:rPr>
              <a:t>Внедрение измененных моделей бизнес-процессов</a:t>
            </a:r>
          </a:p>
          <a:p>
            <a:pPr marL="757238" lvl="1" indent="-31115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"/>
                <a:cs typeface="IBM Plex Sans SemiBold"/>
                <a:sym typeface="IBM Plex Sans"/>
              </a:rPr>
              <a:t>Постановка процедур регулярного мониторинга отклонений в бизнес-процессах и внесения корректировок</a:t>
            </a:r>
          </a:p>
        </p:txBody>
      </p:sp>
    </p:spTree>
    <p:extLst>
      <p:ext uri="{BB962C8B-B14F-4D97-AF65-F5344CB8AC3E}">
        <p14:creationId xmlns:p14="http://schemas.microsoft.com/office/powerpoint/2010/main" val="306736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Методологии оптимизации</a:t>
            </a:r>
          </a:p>
        </p:txBody>
      </p:sp>
      <p:sp>
        <p:nvSpPr>
          <p:cNvPr id="414" name="Google Shape;414;p58"/>
          <p:cNvSpPr txBox="1"/>
          <p:nvPr/>
        </p:nvSpPr>
        <p:spPr>
          <a:xfrm>
            <a:off x="540000" y="1176521"/>
            <a:ext cx="5958000" cy="29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buClr>
                <a:srgbClr val="684AE0"/>
              </a:buClr>
              <a:buSzPts val="1200"/>
              <a:buFont typeface=".Apple Color Emoji UI"/>
              <a:buChar char="⚡"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Для проектирования оптимального процесса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to-be 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необходимо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выбрать корректный метод оптимизации БП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 (или сочетание методов)</a:t>
            </a:r>
          </a:p>
          <a:p>
            <a:pPr marL="103800">
              <a:buClr>
                <a:srgbClr val="684AE0"/>
              </a:buClr>
              <a:buSzPts val="1200"/>
            </a:pPr>
            <a:endParaRPr lang="ru-RU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3800">
              <a:buClr>
                <a:srgbClr val="684AE0"/>
              </a:buClr>
              <a:buSzPts val="1200"/>
            </a:pPr>
            <a:r>
              <a:rPr lang="ru-RU" i="1" u="sng" dirty="0">
                <a:latin typeface="IBM Plex Sans"/>
                <a:ea typeface="IBM Plex Sans"/>
                <a:cs typeface="IBM Plex Sans"/>
                <a:sym typeface="IBM Plex Sans"/>
              </a:rPr>
              <a:t>Основные методы оптимизации БП:</a:t>
            </a:r>
          </a:p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 SemiBold"/>
                <a:cs typeface="IBM Plex Sans SemiBold"/>
                <a:sym typeface="IBM Plex Sans"/>
              </a:rPr>
              <a:t>Метод исключения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 SemiBold"/>
                <a:cs typeface="IBM Plex Sans SemiBold"/>
                <a:sym typeface="IBM Plex Sans"/>
              </a:rPr>
              <a:t>Метод упрощения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 SemiBold"/>
                <a:cs typeface="IBM Plex Sans SemiBold"/>
                <a:sym typeface="IBM Plex Sans"/>
              </a:rPr>
              <a:t>Метод стандартизации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 SemiBold"/>
                <a:cs typeface="IBM Plex Sans SemiBold"/>
                <a:sym typeface="IBM Plex Sans"/>
              </a:rPr>
              <a:t>Метод сокращения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 SemiBold"/>
                <a:cs typeface="IBM Plex Sans SemiBold"/>
                <a:sym typeface="IBM Plex Sans"/>
              </a:rPr>
              <a:t>Метод ускорения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dirty="0">
                <a:latin typeface="IBM Plex Sans SemiBold"/>
                <a:cs typeface="IBM Plex Sans SemiBold"/>
                <a:sym typeface="IBM Plex Sans"/>
              </a:rPr>
              <a:t>Метод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17551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/>
        </p:nvSpPr>
        <p:spPr>
          <a:xfrm>
            <a:off x="539999" y="582967"/>
            <a:ext cx="5776133" cy="385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Метод исключения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предусматривает ликвидацию тех внешних и внутренних факторов в работе, которые выступают в роли помех и препятствий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b="1" i="1" dirty="0">
                <a:latin typeface="IBM Plex Sans"/>
                <a:sym typeface="IBM Plex Sans"/>
              </a:rPr>
              <a:t>Пример: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i="1" dirty="0">
                <a:latin typeface="IBM Plex Sans"/>
                <a:sym typeface="IBM Plex Sans"/>
              </a:rPr>
              <a:t>Если аутсорс-компания нарушает дедлайны, то от нее нужно отказаться и заменить на другую</a:t>
            </a:r>
          </a:p>
          <a:p>
            <a:pPr marL="410400" lvl="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Метод упрощения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предполагает снижение уровня сложности в бизнес-процессе посредством рассредоточения основного объема работы на отдельные сегменты и участки</a:t>
            </a:r>
          </a:p>
          <a:p>
            <a:pPr marL="103800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b="1" i="1" dirty="0">
                <a:latin typeface="IBM Plex Sans"/>
                <a:sym typeface="IBM Plex Sans"/>
              </a:rPr>
              <a:t>Пример:</a:t>
            </a:r>
          </a:p>
          <a:p>
            <a:pPr marL="103800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i="1" dirty="0">
                <a:latin typeface="IBM Plex Sans"/>
                <a:sym typeface="IBM Plex Sans"/>
              </a:rPr>
              <a:t>В компании сложный процесс одобрения расходов – руководитель, затем руководитель руководителя, бухгалтер, финансовый контролер, директор. Нужно упростить этот процесс, убрав лишние шаги согласований. 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Метод стандартизации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характеризуется внедрением новых программ, инновационных технологий</a:t>
            </a:r>
          </a:p>
          <a:p>
            <a:pPr marL="103800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b="1" i="1" dirty="0">
                <a:latin typeface="IBM Plex Sans"/>
                <a:sym typeface="IBM Plex Sans"/>
              </a:rPr>
              <a:t>Пример:</a:t>
            </a:r>
          </a:p>
          <a:p>
            <a:pPr marL="103800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i="1" dirty="0">
                <a:latin typeface="IBM Plex Sans"/>
                <a:sym typeface="IBM Plex Sans"/>
              </a:rPr>
              <a:t>Для всех рутин в работе необходимо написание процедур и мануалов</a:t>
            </a:r>
          </a:p>
        </p:txBody>
      </p:sp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Методологии оптимизации</a:t>
            </a:r>
          </a:p>
        </p:txBody>
      </p:sp>
    </p:spTree>
    <p:extLst>
      <p:ext uri="{BB962C8B-B14F-4D97-AF65-F5344CB8AC3E}">
        <p14:creationId xmlns:p14="http://schemas.microsoft.com/office/powerpoint/2010/main" val="7259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/>
        </p:nvSpPr>
        <p:spPr>
          <a:xfrm>
            <a:off x="539999" y="582967"/>
            <a:ext cx="5776133" cy="4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Метод сокращения 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обусловлен необходимостью уменьшения затрат производственного, ресурсного, трудового, запасного, финансового характера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b="1" i="1" dirty="0">
                <a:latin typeface="IBM Plex Sans"/>
                <a:sym typeface="IBM Plex Sans"/>
              </a:rPr>
              <a:t>Пример:</a:t>
            </a:r>
          </a:p>
          <a:p>
            <a:pPr marL="10380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i="1" dirty="0">
                <a:latin typeface="IBM Plex Sans"/>
                <a:sym typeface="IBM Plex Sans"/>
              </a:rPr>
              <a:t>Аудит персонала, аудит встреч, аудит задач для того, чтобы оптимизировать человеко-часы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Метод ускорения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предусматривает необходимость снижения временных потерь, а также внедрение параллельного инжиниринга, симуляции, быстрого проектирования образцов и автоматизации рабочего процесса</a:t>
            </a:r>
          </a:p>
          <a:p>
            <a:pPr marL="103800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b="1" i="1" dirty="0">
                <a:latin typeface="IBM Plex Sans"/>
                <a:sym typeface="IBM Plex Sans"/>
              </a:rPr>
              <a:t>Пример:</a:t>
            </a:r>
          </a:p>
          <a:p>
            <a:pPr marL="103800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i="1" dirty="0">
                <a:latin typeface="IBM Plex Sans"/>
                <a:sym typeface="IBM Plex Sans"/>
              </a:rPr>
              <a:t>В разработке продукта часто важно сделать быстрый </a:t>
            </a:r>
            <a:r>
              <a:rPr lang="en-US" sz="1000" i="1" dirty="0">
                <a:latin typeface="IBM Plex Sans"/>
                <a:sym typeface="IBM Plex Sans"/>
              </a:rPr>
              <a:t>MVP. </a:t>
            </a:r>
            <a:r>
              <a:rPr lang="ru-RU" sz="1000" i="1" dirty="0">
                <a:latin typeface="IBM Plex Sans"/>
                <a:sym typeface="IBM Plex Sans"/>
              </a:rPr>
              <a:t>К примеру, он будет без дизайна, зато на этом можно сэкономить, проанализировать и сделать более качественный продукт в итоге</a:t>
            </a:r>
          </a:p>
          <a:p>
            <a:pPr marL="410400" indent="-306600">
              <a:spcBef>
                <a:spcPts val="600"/>
              </a:spcBef>
              <a:buClr>
                <a:srgbClr val="684AE0"/>
              </a:buClr>
              <a:buSzPts val="1200"/>
              <a:buFont typeface="Zapf Dingbats"/>
              <a:buChar char="➜"/>
            </a:pPr>
            <a:r>
              <a:rPr lang="ru-RU" sz="1200" dirty="0">
                <a:latin typeface="IBM Plex Sans SemiBold"/>
                <a:cs typeface="IBM Plex Sans SemiBold"/>
                <a:sym typeface="IBM Plex Sans"/>
              </a:rPr>
              <a:t>Метод изменения</a:t>
            </a:r>
            <a:br>
              <a:rPr lang="ru-RU" sz="1200" dirty="0">
                <a:latin typeface="IBM Plex Sans"/>
                <a:cs typeface="IBM Plex Sans SemiBold"/>
                <a:sym typeface="IBM Plex Sans"/>
              </a:rPr>
            </a:br>
            <a:r>
              <a:rPr lang="ru-RU" sz="1200" dirty="0">
                <a:latin typeface="IBM Plex Sans"/>
                <a:sym typeface="IBM Plex Sans"/>
              </a:rPr>
              <a:t>самые тормозящие участки процессов должны быть заменены на принципиально новые, эффективные и действенные. Нерезультативная методика должна сменяться действенной и т. д. </a:t>
            </a:r>
          </a:p>
          <a:p>
            <a:pPr marL="103800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b="1" i="1" dirty="0">
                <a:latin typeface="IBM Plex Sans"/>
                <a:sym typeface="IBM Plex Sans"/>
              </a:rPr>
              <a:t>Пример:</a:t>
            </a:r>
          </a:p>
          <a:p>
            <a:pPr marL="103800" lvl="0">
              <a:spcBef>
                <a:spcPts val="600"/>
              </a:spcBef>
              <a:buClr>
                <a:srgbClr val="684AE0"/>
              </a:buClr>
              <a:buSzPts val="1200"/>
            </a:pPr>
            <a:r>
              <a:rPr lang="ru-RU" sz="1000" i="1" dirty="0">
                <a:latin typeface="IBM Plex Sans"/>
                <a:sym typeface="IBM Plex Sans"/>
              </a:rPr>
              <a:t>Внедрение системы чат-бота, если поддержка сайта/магазина очень загружена и безрезультативна</a:t>
            </a:r>
          </a:p>
        </p:txBody>
      </p:sp>
      <p:sp>
        <p:nvSpPr>
          <p:cNvPr id="2" name="Google Shape;365;p52">
            <a:extLst>
              <a:ext uri="{FF2B5EF4-FFF2-40B4-BE49-F238E27FC236}">
                <a16:creationId xmlns:a16="http://schemas.microsoft.com/office/drawing/2014/main" id="{4843D87D-8278-2E83-5184-06F71FA0B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ru-RU" dirty="0"/>
              <a:t>Методологии оптимизации</a:t>
            </a:r>
          </a:p>
        </p:txBody>
      </p:sp>
    </p:spTree>
    <p:extLst>
      <p:ext uri="{BB962C8B-B14F-4D97-AF65-F5344CB8AC3E}">
        <p14:creationId xmlns:p14="http://schemas.microsoft.com/office/powerpoint/2010/main" val="3319739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4606</TotalTime>
  <Words>2143</Words>
  <Application>Microsoft Macintosh PowerPoint</Application>
  <PresentationFormat>Экран (16:9)</PresentationFormat>
  <Paragraphs>194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IBM Plex Sans SemiBold</vt:lpstr>
      <vt:lpstr>Arial</vt:lpstr>
      <vt:lpstr>Roboto</vt:lpstr>
      <vt:lpstr>Zapf Dingbats</vt:lpstr>
      <vt:lpstr>IBM Plex Sans</vt:lpstr>
      <vt:lpstr>.Apple Color Emoji UI</vt:lpstr>
      <vt:lpstr>Simple Light</vt:lpstr>
      <vt:lpstr>Макет шаблона GB</vt:lpstr>
      <vt:lpstr>Детальная подготовка инициатив по оптимизации</vt:lpstr>
      <vt:lpstr>Алина Загидуллина</vt:lpstr>
      <vt:lpstr>План курса</vt:lpstr>
      <vt:lpstr>Что будет на уроке сегодня</vt:lpstr>
      <vt:lpstr>Методологии оптимизации</vt:lpstr>
      <vt:lpstr>Методологии оптимизации</vt:lpstr>
      <vt:lpstr>Методологии оптимизации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экономического эффекта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Приоритизация инициатив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Итоги урока</vt:lpstr>
      <vt:lpstr>Презентация PowerPoint</vt:lpstr>
      <vt:lpstr>На следующем уроке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операционную модель</dc:title>
  <cp:lastModifiedBy>Голубков Сергей Сергеевич</cp:lastModifiedBy>
  <cp:revision>102</cp:revision>
  <dcterms:modified xsi:type="dcterms:W3CDTF">2022-07-25T17:26:30Z</dcterms:modified>
</cp:coreProperties>
</file>